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wnloads\&#1575;&#1604;&#1575;&#1583;&#1575;&#1569;%20&#1575;&#1604;&#1605;&#1575;&#1604;&#1610;%20&#1575;&#1604;&#1585;&#1576;&#1593;%20&#1575;&#1604;&#1579;&#1575;&#1604;&#1579;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wnloads\&#1575;&#1604;&#1575;&#1583;&#1575;&#1569;%20&#1575;&#1604;&#1605;&#1575;&#1604;&#1610;%20&#1575;&#1604;&#1585;&#1576;&#1593;%20&#1575;&#1604;&#1579;&#1575;&#1604;&#1579;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wnloads\&#1575;&#1604;&#1575;&#1583;&#1575;&#1569;%20&#1575;&#1604;&#1605;&#1575;&#1604;&#1610;%20&#1575;&#1604;&#1585;&#1576;&#1593;%20&#1575;&#1604;&#1579;&#1575;&#1604;&#1579;%20(2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wnloads\&#1575;&#1604;&#1575;&#1583;&#1575;&#1569;%20&#1575;&#1604;&#1605;&#1575;&#1604;&#1610;%20&#1575;&#1604;&#1585;&#1576;&#1593;%20&#1575;&#1604;&#1579;&#1575;&#1604;&#1579;%20(2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wnloads\&#1575;&#1604;&#1575;&#1583;&#1575;&#1569;%20&#1575;&#1604;&#1605;&#1575;&#1604;&#1610;%20&#1575;&#1604;&#1585;&#1576;&#1593;%20&#1575;&#1604;&#1579;&#1575;&#1604;&#1579;%20(2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wnloads\&#1575;&#1604;&#1575;&#1583;&#1575;&#1569;%20&#1575;&#1604;&#1605;&#1575;&#1604;&#1610;%20&#1575;&#1604;&#1585;&#1576;&#1593;%20&#1575;&#1604;&#1579;&#1575;&#1604;&#1579;%20(2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D1-4C3E-AA6A-53135853A22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D1-4C3E-AA6A-53135853A22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D1-4C3E-AA6A-53135853A22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D1-4C3E-AA6A-53135853A22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D1-4C3E-AA6A-53135853A22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D1-4C3E-AA6A-53135853A226}"/>
              </c:ext>
            </c:extLst>
          </c:dPt>
          <c:cat>
            <c:strRef>
              <c:f>الايرادات!$A$3:$A$8</c:f>
              <c:strCache>
                <c:ptCount val="6"/>
                <c:pt idx="0">
                  <c:v>  تبرعات الزكاة </c:v>
                </c:pt>
                <c:pt idx="1">
                  <c:v> المنح الحكومية </c:v>
                </c:pt>
                <c:pt idx="2">
                  <c:v> تبرعات و هبات غير مقيدة نقدية </c:v>
                </c:pt>
                <c:pt idx="3">
                  <c:v>تبرعات و هبات غير مقيدة نقدية</c:v>
                </c:pt>
                <c:pt idx="4">
                  <c:v>إيرادات غير مقيدة (اشتراكات- أرباح استثمار- رسوم دراسية- تشخيص- توطين) ( 1)</c:v>
                </c:pt>
                <c:pt idx="5">
                  <c:v>أرباح استثمارات وقفية</c:v>
                </c:pt>
              </c:strCache>
            </c:strRef>
          </c:cat>
          <c:val>
            <c:numRef>
              <c:f>الايرادات!$C$3:$C$8</c:f>
              <c:numCache>
                <c:formatCode>_(* #,##0.00_);_(* \(#,##0.00\);_(* "-"??_);_(@_)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237771.43</c:v>
                </c:pt>
                <c:pt idx="3">
                  <c:v>282511.48</c:v>
                </c:pt>
                <c:pt idx="4">
                  <c:v>3972117.66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D1-4C3E-AA6A-53135853A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72-4729-88B5-0C26C3E5B2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72-4729-88B5-0C26C3E5B2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72-4729-88B5-0C26C3E5B2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72-4729-88B5-0C26C3E5B2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72-4729-88B5-0C26C3E5B2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A72-4729-88B5-0C26C3E5B2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A72-4729-88B5-0C26C3E5B27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A72-4729-88B5-0C26C3E5B27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A72-4729-88B5-0C26C3E5B27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6A72-4729-88B5-0C26C3E5B270}"/>
              </c:ext>
            </c:extLst>
          </c:dPt>
          <c:cat>
            <c:strRef>
              <c:f>الايرادات!$A$25:$A$34</c:f>
              <c:strCache>
                <c:ptCount val="10"/>
                <c:pt idx="0">
                  <c:v>الاشتراكات </c:v>
                </c:pt>
                <c:pt idx="1">
                  <c:v>مبيعات السلع والخدمات </c:v>
                </c:pt>
                <c:pt idx="2">
                  <c:v>أرباح استثمارات </c:v>
                </c:pt>
                <c:pt idx="3">
                  <c:v>أرباح بيع أصول ثابتة </c:v>
                </c:pt>
                <c:pt idx="4">
                  <c:v>رسوم الرعاية النهارية </c:v>
                </c:pt>
                <c:pt idx="5">
                  <c:v>رسوم البرنامج الموازي </c:v>
                </c:pt>
                <c:pt idx="6">
                  <c:v>رسوم البرنامج الصيفي </c:v>
                </c:pt>
                <c:pt idx="7">
                  <c:v>ايرادات تشخيص </c:v>
                </c:pt>
                <c:pt idx="8">
                  <c:v>ايرادات جلسات استشارية </c:v>
                </c:pt>
                <c:pt idx="9">
                  <c:v>ايرادات دعم التوطين </c:v>
                </c:pt>
              </c:strCache>
            </c:strRef>
          </c:cat>
          <c:val>
            <c:numRef>
              <c:f>الايرادات!$B$25:$B$34</c:f>
              <c:numCache>
                <c:formatCode>_(* #,##0.00_);_(* \(#,##0.00\);_(* "-"??_);_(@_)</c:formatCode>
                <c:ptCount val="10"/>
                <c:pt idx="0">
                  <c:v>2200</c:v>
                </c:pt>
                <c:pt idx="1">
                  <c:v>0</c:v>
                </c:pt>
                <c:pt idx="2">
                  <c:v>1412984.84</c:v>
                </c:pt>
                <c:pt idx="3">
                  <c:v>0</c:v>
                </c:pt>
                <c:pt idx="4">
                  <c:v>2218232.9500000002</c:v>
                </c:pt>
                <c:pt idx="5">
                  <c:v>0</c:v>
                </c:pt>
                <c:pt idx="6">
                  <c:v>0</c:v>
                </c:pt>
                <c:pt idx="7">
                  <c:v>91117.37</c:v>
                </c:pt>
                <c:pt idx="8">
                  <c:v>0</c:v>
                </c:pt>
                <c:pt idx="9">
                  <c:v>247582.5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A72-4729-88B5-0C26C3E5B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F6-4592-9CB3-CCBAEB43E1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F6-4592-9CB3-CCBAEB43E1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F6-4592-9CB3-CCBAEB43E117}"/>
              </c:ext>
            </c:extLst>
          </c:dPt>
          <c:cat>
            <c:strRef>
              <c:f>المصروفات!$A$3:$A$5</c:f>
              <c:strCache>
                <c:ptCount val="3"/>
                <c:pt idx="0">
                  <c:v> إجمالي المصروفات العمومية والإدارية  </c:v>
                </c:pt>
                <c:pt idx="1">
                  <c:v>إجمالي  مصروفات المساعدات / البرامج والأنشطة</c:v>
                </c:pt>
                <c:pt idx="2">
                  <c:v>إجمالي مصاريف الاستثمار</c:v>
                </c:pt>
              </c:strCache>
            </c:strRef>
          </c:cat>
          <c:val>
            <c:numRef>
              <c:f>المصروفات!$C$3:$C$5</c:f>
              <c:numCache>
                <c:formatCode>_(* #,##0_);_(* \(#,##0\);_(* "-"??_);_(@_)</c:formatCode>
                <c:ptCount val="3"/>
                <c:pt idx="0">
                  <c:v>897675</c:v>
                </c:pt>
                <c:pt idx="1">
                  <c:v>7372012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F6-4592-9CB3-CCBAEB43E1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'الملخص المالي'!$B$1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03-4FE9-B418-DD64ADE8FD6D}"/>
              </c:ext>
            </c:extLst>
          </c:dPt>
          <c:dPt>
            <c:idx val="2"/>
            <c:invertIfNegative val="0"/>
            <c:bubble3D val="0"/>
            <c:spPr>
              <a:solidFill>
                <a:srgbClr val="FFEF8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703-4FE9-B418-DD64ADE8FD6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'الملخص المالي'!$A$2:$A$4</c:f>
              <c:strCache>
                <c:ptCount val="3"/>
                <c:pt idx="1">
                  <c:v>إجمــــالي الايرادات والتبرعات </c:v>
                </c:pt>
                <c:pt idx="2">
                  <c:v>إجمــــالي المصروفات</c:v>
                </c:pt>
              </c:strCache>
            </c:strRef>
          </c:cat>
          <c:val>
            <c:numRef>
              <c:f>'الملخص المالي'!$B$2:$B$4</c:f>
              <c:numCache>
                <c:formatCode>_(* #,##0.00_);_(* \(#,##0.00\);_(* "-"??_);_(@_)</c:formatCode>
                <c:ptCount val="3"/>
                <c:pt idx="1">
                  <c:v>4492400.57</c:v>
                </c:pt>
                <c:pt idx="2" formatCode="_(* #,##0_);_(* \(#,##0\);_(* &quot;-&quot;??_);_(@_)">
                  <c:v>8269687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03-4FE9-B418-DD64ADE8FD6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166303"/>
        <c:axId val="24137183"/>
      </c:barChart>
      <c:catAx>
        <c:axId val="41663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37183"/>
        <c:crosses val="autoZero"/>
        <c:auto val="1"/>
        <c:lblAlgn val="ctr"/>
        <c:lblOffset val="100"/>
        <c:noMultiLvlLbl val="0"/>
      </c:catAx>
      <c:valAx>
        <c:axId val="241371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63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'قياس الاداء الفعلي-التقديري '!$A$3</c:f>
              <c:strCache>
                <c:ptCount val="1"/>
                <c:pt idx="0">
                  <c:v>التقديري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'قياس الاداء الفعلي-التقديري '!$B$2:$E$2</c:f>
              <c:strCache>
                <c:ptCount val="4"/>
                <c:pt idx="0">
                  <c:v>الربع الأول</c:v>
                </c:pt>
                <c:pt idx="1">
                  <c:v>الربع الثاني</c:v>
                </c:pt>
                <c:pt idx="2">
                  <c:v>الربع الثالث</c:v>
                </c:pt>
                <c:pt idx="3">
                  <c:v>الربع الرابع</c:v>
                </c:pt>
              </c:strCache>
            </c:strRef>
          </c:cat>
          <c:val>
            <c:numRef>
              <c:f>'قياس الاداء الفعلي-التقديري '!$B$3:$E$3</c:f>
              <c:numCache>
                <c:formatCode>_(* #,##0.00_);_(* \(#,##0.00\);_(* "-"??_);_(@_)</c:formatCode>
                <c:ptCount val="4"/>
                <c:pt idx="0">
                  <c:v>1231350</c:v>
                </c:pt>
                <c:pt idx="1">
                  <c:v>1231350</c:v>
                </c:pt>
                <c:pt idx="2">
                  <c:v>1231350</c:v>
                </c:pt>
                <c:pt idx="3">
                  <c:v>1231350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D5-408A-B803-6CDE3ACEF02A}"/>
            </c:ext>
          </c:extLst>
        </c:ser>
        <c:ser>
          <c:idx val="1"/>
          <c:order val="1"/>
          <c:tx>
            <c:strRef>
              <c:f>'قياس الاداء الفعلي-التقديري '!$A$4</c:f>
              <c:strCache>
                <c:ptCount val="1"/>
                <c:pt idx="0">
                  <c:v>الفعلي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'قياس الاداء الفعلي-التقديري '!$B$2:$E$2</c:f>
              <c:strCache>
                <c:ptCount val="4"/>
                <c:pt idx="0">
                  <c:v>الربع الأول</c:v>
                </c:pt>
                <c:pt idx="1">
                  <c:v>الربع الثاني</c:v>
                </c:pt>
                <c:pt idx="2">
                  <c:v>الربع الثالث</c:v>
                </c:pt>
                <c:pt idx="3">
                  <c:v>الربع الرابع</c:v>
                </c:pt>
              </c:strCache>
            </c:strRef>
          </c:cat>
          <c:val>
            <c:numRef>
              <c:f>'قياس الاداء الفعلي-التقديري '!$B$4:$E$4</c:f>
              <c:numCache>
                <c:formatCode>_(* #,##0.00_);_(* \(#,##0.00\);_(* "-"??_);_(@_)</c:formatCode>
                <c:ptCount val="4"/>
                <c:pt idx="0">
                  <c:v>928284</c:v>
                </c:pt>
                <c:pt idx="1">
                  <c:v>1026731</c:v>
                </c:pt>
                <c:pt idx="2">
                  <c:v>897675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D5-408A-B803-6CDE3ACEF0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3547792"/>
        <c:axId val="553544840"/>
      </c:barChart>
      <c:catAx>
        <c:axId val="553547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3544840"/>
        <c:crosses val="autoZero"/>
        <c:auto val="1"/>
        <c:lblAlgn val="ctr"/>
        <c:lblOffset val="100"/>
        <c:noMultiLvlLbl val="0"/>
      </c:catAx>
      <c:valAx>
        <c:axId val="553544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354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'قياس الاداء الفعلي-التقديري '!$A$29</c:f>
              <c:strCache>
                <c:ptCount val="1"/>
                <c:pt idx="0">
                  <c:v>التقديري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'قياس الاداء الفعلي-التقديري '!$B$28:$E$28</c:f>
              <c:strCache>
                <c:ptCount val="4"/>
                <c:pt idx="0">
                  <c:v>الربع الأول</c:v>
                </c:pt>
                <c:pt idx="1">
                  <c:v>الربع الثاني</c:v>
                </c:pt>
                <c:pt idx="2">
                  <c:v>الربع الثالث</c:v>
                </c:pt>
                <c:pt idx="3">
                  <c:v>الربع الرابع</c:v>
                </c:pt>
              </c:strCache>
            </c:strRef>
          </c:cat>
          <c:val>
            <c:numRef>
              <c:f>'قياس الاداء الفعلي-التقديري '!$B$29:$E$29</c:f>
              <c:numCache>
                <c:formatCode>_(* #,##0.00_);_(* \(#,##0.00\);_(* "-"??_);_(@_)</c:formatCode>
                <c:ptCount val="4"/>
                <c:pt idx="0">
                  <c:v>10988850</c:v>
                </c:pt>
                <c:pt idx="1">
                  <c:v>10988850</c:v>
                </c:pt>
                <c:pt idx="2">
                  <c:v>10988850</c:v>
                </c:pt>
                <c:pt idx="3">
                  <c:v>10988850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47-4E53-A985-005B51BFD03D}"/>
            </c:ext>
          </c:extLst>
        </c:ser>
        <c:ser>
          <c:idx val="1"/>
          <c:order val="1"/>
          <c:tx>
            <c:strRef>
              <c:f>'قياس الاداء الفعلي-التقديري '!$A$30</c:f>
              <c:strCache>
                <c:ptCount val="1"/>
                <c:pt idx="0">
                  <c:v>الفعلي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'قياس الاداء الفعلي-التقديري '!$B$28:$E$28</c:f>
              <c:strCache>
                <c:ptCount val="4"/>
                <c:pt idx="0">
                  <c:v>الربع الأول</c:v>
                </c:pt>
                <c:pt idx="1">
                  <c:v>الربع الثاني</c:v>
                </c:pt>
                <c:pt idx="2">
                  <c:v>الربع الثالث</c:v>
                </c:pt>
                <c:pt idx="3">
                  <c:v>الربع الرابع</c:v>
                </c:pt>
              </c:strCache>
            </c:strRef>
          </c:cat>
          <c:val>
            <c:numRef>
              <c:f>'قياس الاداء الفعلي-التقديري '!$B$30:$E$30</c:f>
              <c:numCache>
                <c:formatCode>_(* #,##0.00_);_(* \(#,##0.00\);_(* "-"??_);_(@_)</c:formatCode>
                <c:ptCount val="4"/>
                <c:pt idx="0">
                  <c:v>9707512</c:v>
                </c:pt>
                <c:pt idx="1">
                  <c:v>10587003</c:v>
                </c:pt>
                <c:pt idx="2">
                  <c:v>7372012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47-4E53-A985-005B51BFD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95775944"/>
        <c:axId val="695773976"/>
      </c:barChart>
      <c:catAx>
        <c:axId val="695775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73976"/>
        <c:crosses val="autoZero"/>
        <c:auto val="1"/>
        <c:lblAlgn val="ctr"/>
        <c:lblOffset val="100"/>
        <c:noMultiLvlLbl val="0"/>
      </c:catAx>
      <c:valAx>
        <c:axId val="695773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75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'قياس الاداء الفعلي-التقديري '!$A$56</c:f>
              <c:strCache>
                <c:ptCount val="1"/>
                <c:pt idx="0">
                  <c:v>التقديري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'قياس الاداء الفعلي-التقديري '!$B$55:$D$55</c:f>
              <c:strCache>
                <c:ptCount val="3"/>
                <c:pt idx="0">
                  <c:v>الربع الأول</c:v>
                </c:pt>
                <c:pt idx="1">
                  <c:v>الربع الثاني</c:v>
                </c:pt>
                <c:pt idx="2">
                  <c:v>الربع الثالث</c:v>
                </c:pt>
              </c:strCache>
            </c:strRef>
          </c:cat>
          <c:val>
            <c:numRef>
              <c:f>'قياس الاداء الفعلي-التقديري '!$B$56:$D$56</c:f>
              <c:numCache>
                <c:formatCode>_(* #,##0.00_);_(* \(#,##0.00\);_(* "-"??_);_(@_)</c:formatCode>
                <c:ptCount val="3"/>
                <c:pt idx="0">
                  <c:v>12220200</c:v>
                </c:pt>
                <c:pt idx="1">
                  <c:v>12220200</c:v>
                </c:pt>
                <c:pt idx="2">
                  <c:v>12220200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F-4B2B-BF76-27CE448E9B48}"/>
            </c:ext>
          </c:extLst>
        </c:ser>
        <c:ser>
          <c:idx val="1"/>
          <c:order val="1"/>
          <c:tx>
            <c:strRef>
              <c:f>'قياس الاداء الفعلي-التقديري '!$A$57</c:f>
              <c:strCache>
                <c:ptCount val="1"/>
                <c:pt idx="0">
                  <c:v>الفعلي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'قياس الاداء الفعلي-التقديري '!$B$55:$D$55</c:f>
              <c:strCache>
                <c:ptCount val="3"/>
                <c:pt idx="0">
                  <c:v>الربع الأول</c:v>
                </c:pt>
                <c:pt idx="1">
                  <c:v>الربع الثاني</c:v>
                </c:pt>
                <c:pt idx="2">
                  <c:v>الربع الثالث</c:v>
                </c:pt>
              </c:strCache>
            </c:strRef>
          </c:cat>
          <c:val>
            <c:numRef>
              <c:f>'قياس الاداء الفعلي-التقديري '!$B$57:$D$57</c:f>
              <c:numCache>
                <c:formatCode>_(* #,##0.00_);_(* \(#,##0.00\);_(* "-"??_);_(@_)</c:formatCode>
                <c:ptCount val="3"/>
                <c:pt idx="0">
                  <c:v>7004478</c:v>
                </c:pt>
                <c:pt idx="1">
                  <c:v>22786200</c:v>
                </c:pt>
                <c:pt idx="2">
                  <c:v>4492400.57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BF-4B2B-BF76-27CE448E9B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31509736"/>
        <c:axId val="731507768"/>
      </c:barChart>
      <c:catAx>
        <c:axId val="731509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7768"/>
        <c:crosses val="autoZero"/>
        <c:auto val="1"/>
        <c:lblAlgn val="ctr"/>
        <c:lblOffset val="100"/>
        <c:noMultiLvlLbl val="0"/>
      </c:catAx>
      <c:valAx>
        <c:axId val="731507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9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750BEF-452D-426C-B109-CBC8E3068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6E96FC-284D-4B10-B7C9-8BEE5A39D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F6B418-699F-4E81-9F2E-99C546B7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40FFD6-4ECA-4BD7-A388-04D634CF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5CE411-9346-44B7-ACA5-EDB06021D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02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5C920D-1069-4863-A447-C42214ACB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69E303E-DE55-4CDC-91CF-C6AA953BF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6CFBAA-67AA-4AEF-A40E-597C2EA1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98D096-B58D-471F-909A-6D3E2FDD3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46A01B-84D0-426C-91E7-3F6845B63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6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D100E-AA18-4EFE-A6F3-6C309B75D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DEDF5B0-C4CA-49C5-9020-9021A165D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984FC2-8AD9-4AE2-A85E-549D4AB6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893E19-680F-4459-81F6-FFA45D5D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40CD9C-72EA-4EAF-AB3A-63CDCFE6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2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BDBEC1-03FB-4179-8633-FDD2EBC8F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F7C1FB-062D-4371-B194-51E1E57AF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F18842-AA8D-4A7B-A3D0-3FDFAD6B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90B08D-FF80-4738-B732-F972EA94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A50A64-8892-45B5-8464-34B5E315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78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359047-C4D8-4806-9CCD-A1CAF6B12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9748C6-66E7-4770-B249-4676D85FF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C4B9D2-2518-4137-99EB-8E7D27C61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B67D4C-1A44-40FB-9DE4-3F7ADB656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420E64-20AB-4E69-A734-5982FE72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EF05A5-D229-43A6-99DE-58F75799D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975BFB-4A2E-445D-B741-10739A43E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73D7B64-6F1D-4A1D-8992-2066EDD61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EFC3905-081C-4303-A1F7-329115BE2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8680D53-887D-49B5-B3F4-72E309B10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9D5913E-75E8-464F-AFA4-41516B61E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8CD4CC-81B6-4131-B0AF-C8FACB47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DD28F3A-30F2-44CC-96B3-5382FBEA8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13151B-F6DA-4DB2-8E08-76A1C4F4C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90C2E92-1BAA-409C-81F1-AB7ABE76F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A806513-35E5-45B2-8257-E2F7A90F2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861F9F4-55D1-4A0B-A404-0B037BA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8555E61-1E41-4D5B-9F47-E9B9F1726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7FB46AA-874C-4A45-88C8-60379169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3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C068DA-577F-4BA2-B2A6-33B7042F6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BBE867-DBB4-4CD4-A595-87CD66DC8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E7D291-BE4B-4AF9-8A07-82B2396A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E252BD2-98E9-423E-A42D-40DC1AE36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0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F3FCBD9-AFCF-40BA-9867-A15B6CDB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0B6CC6E-DAB5-4E75-A8D2-E04552A18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F111E6D-EEA7-435F-82F0-98BA1BE4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0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DB6B5B-58F5-4314-84F8-A1034F458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063DE8-A05C-452E-9669-D4E418599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E738766-A85B-4508-A245-EADAC60BB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6CFFEFA-18F0-44B7-BE81-64A114810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C1D8B06-C9D5-4DAA-A8C4-86791F8CE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DDC4F14-58F5-4124-83B2-1ECB337E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8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7FC337-B0FB-4BC4-A40A-E01061A3A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FB26C68-9E12-4C95-8A8D-8246DB9D1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7C019F0-9293-4230-8A80-225868E64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4094DB6-E47D-4485-91A3-4E8D3CD0D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C239F4D-D668-416A-B515-65390B5B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44538E-948D-45DE-95CB-93112765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3DAD8D6-9797-4329-B3E4-9A90138DE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3C90C77-4A09-4D79-898B-4F940E88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FCAE72-3B15-465A-BA42-E90D0297E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9482B-CD8D-4C81-8FA5-2465CF071AD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173B1A-C267-4773-BE59-683A0495B4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07C313-B582-47F5-AA4C-3A7DA244EB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3145A-A2C4-4DD6-B9EE-973C7CB6A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9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10789F-E60F-466A-B783-0333C01B7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028" y="2246546"/>
            <a:ext cx="9144000" cy="1182454"/>
          </a:xfrm>
        </p:spPr>
        <p:txBody>
          <a:bodyPr>
            <a:normAutofit/>
          </a:bodyPr>
          <a:lstStyle/>
          <a:p>
            <a:r>
              <a:rPr lang="ar-SA" sz="4000" dirty="0"/>
              <a:t>تقرير الأداء المالي للربع الثالث 2025</a:t>
            </a:r>
            <a:endParaRPr lang="en-US" sz="4000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19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25BA84C8-6B32-4B7B-82BC-0D723133F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718688"/>
              </p:ext>
            </p:extLst>
          </p:nvPr>
        </p:nvGraphicFramePr>
        <p:xfrm>
          <a:off x="4971245" y="1632511"/>
          <a:ext cx="6727065" cy="479942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198253">
                  <a:extLst>
                    <a:ext uri="{9D8B030D-6E8A-4147-A177-3AD203B41FA5}">
                      <a16:colId xmlns:a16="http://schemas.microsoft.com/office/drawing/2014/main" val="4198339115"/>
                    </a:ext>
                  </a:extLst>
                </a:gridCol>
                <a:gridCol w="1736408">
                  <a:extLst>
                    <a:ext uri="{9D8B030D-6E8A-4147-A177-3AD203B41FA5}">
                      <a16:colId xmlns:a16="http://schemas.microsoft.com/office/drawing/2014/main" val="247611099"/>
                    </a:ext>
                  </a:extLst>
                </a:gridCol>
                <a:gridCol w="1161902">
                  <a:extLst>
                    <a:ext uri="{9D8B030D-6E8A-4147-A177-3AD203B41FA5}">
                      <a16:colId xmlns:a16="http://schemas.microsoft.com/office/drawing/2014/main" val="1166620719"/>
                    </a:ext>
                  </a:extLst>
                </a:gridCol>
                <a:gridCol w="630502">
                  <a:extLst>
                    <a:ext uri="{9D8B030D-6E8A-4147-A177-3AD203B41FA5}">
                      <a16:colId xmlns:a16="http://schemas.microsoft.com/office/drawing/2014/main" val="3068836311"/>
                    </a:ext>
                  </a:extLst>
                </a:gridCol>
              </a:tblGrid>
              <a:tr h="590023">
                <a:tc gridSpan="4">
                  <a:txBody>
                    <a:bodyPr/>
                    <a:lstStyle/>
                    <a:p>
                      <a:pPr algn="ctr" rtl="1" fontAlgn="ctr"/>
                      <a:r>
                        <a:rPr lang="ar-SA" sz="2200" u="none" strike="noStrike" dirty="0">
                          <a:effectLst/>
                        </a:rPr>
                        <a:t>بيان بالإيرادات</a:t>
                      </a:r>
                      <a:endParaRPr lang="ar-SA" sz="2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15" marR="8015" marT="801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84259"/>
                  </a:ext>
                </a:extLst>
              </a:tr>
              <a:tr h="288538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 التبرعات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 الربع الثاني 2025 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 الربع الثالث 2025 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نسبة التغير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1117237840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  تبرعات الزكاة 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                  -  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                   -  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>
                          <a:effectLst/>
                        </a:rPr>
                        <a:t> </a:t>
                      </a:r>
                      <a:endParaRPr lang="en-US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3426722263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 dirty="0">
                          <a:effectLst/>
                        </a:rPr>
                        <a:t> المنح الحكومية </a:t>
                      </a:r>
                      <a:endParaRPr lang="ar-SA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10,000,000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                   -  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-100%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3812832169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 dirty="0">
                          <a:effectLst/>
                        </a:rPr>
                        <a:t> تبرعات و هبات غير مقيدة نقدية </a:t>
                      </a:r>
                      <a:endParaRPr lang="ar-SA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u="none" strike="noStrike" dirty="0">
                          <a:effectLst/>
                        </a:rPr>
                        <a:t>            130,435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  237,771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>
                          <a:effectLst/>
                        </a:rPr>
                        <a:t>82%</a:t>
                      </a:r>
                      <a:endParaRPr lang="en-US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2905105254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تبرعات و هبات غير مقيدة نقدية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299,395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  282,511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>
                          <a:effectLst/>
                        </a:rPr>
                        <a:t>-6%</a:t>
                      </a:r>
                      <a:endParaRPr lang="en-US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374741116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 dirty="0">
                          <a:effectLst/>
                        </a:rPr>
                        <a:t>إيرادات غير مقيدة (اشتراكات- أرباح استثمار- رسوم دراسية- تشخيص- توطين) ( 1)</a:t>
                      </a:r>
                      <a:endParaRPr lang="ar-SA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11,968,845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3,972,117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>
                          <a:effectLst/>
                        </a:rPr>
                        <a:t>-67%</a:t>
                      </a:r>
                      <a:endParaRPr lang="en-US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3576188428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700" u="none" strike="noStrike">
                          <a:effectLst/>
                        </a:rPr>
                        <a:t>أرباح استثمارات وقفية</a:t>
                      </a:r>
                      <a:endParaRPr lang="ar-SA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387,533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                     -   </a:t>
                      </a:r>
                      <a:endParaRPr lang="en-US" sz="1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>
                          <a:effectLst/>
                        </a:rPr>
                        <a:t>-100%</a:t>
                      </a:r>
                      <a:endParaRPr lang="en-US" sz="1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216164418"/>
                  </a:ext>
                </a:extLst>
              </a:tr>
              <a:tr h="28853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700" u="none" strike="noStrike">
                          <a:effectLst/>
                        </a:rPr>
                        <a:t>إجمــــالي الايرادات والتبرعات  </a:t>
                      </a:r>
                      <a:endParaRPr lang="ar-SA" sz="17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22,786,208</a:t>
                      </a:r>
                      <a:endParaRPr lang="en-US" sz="17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          4,492,400</a:t>
                      </a:r>
                      <a:endParaRPr lang="en-US" sz="17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700" u="none" strike="noStrike" dirty="0">
                          <a:effectLst/>
                        </a:rPr>
                        <a:t>-80%</a:t>
                      </a:r>
                      <a:endParaRPr lang="en-US" sz="17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5" marR="8015" marT="8015" marB="0" anchor="ctr"/>
                </a:tc>
                <a:extLst>
                  <a:ext uri="{0D108BD9-81ED-4DB2-BD59-A6C34878D82A}">
                    <a16:rowId xmlns:a16="http://schemas.microsoft.com/office/drawing/2014/main" val="239942924"/>
                  </a:ext>
                </a:extLst>
              </a:tr>
            </a:tbl>
          </a:graphicData>
        </a:graphic>
      </p:graphicFrame>
      <p:graphicFrame>
        <p:nvGraphicFramePr>
          <p:cNvPr id="7" name="مخطط 6">
            <a:extLst>
              <a:ext uri="{FF2B5EF4-FFF2-40B4-BE49-F238E27FC236}">
                <a16:creationId xmlns:a16="http://schemas.microsoft.com/office/drawing/2014/main" id="{A6457432-A6FA-49FE-A619-92A1EC142D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313873"/>
              </p:ext>
            </p:extLst>
          </p:nvPr>
        </p:nvGraphicFramePr>
        <p:xfrm>
          <a:off x="0" y="1249251"/>
          <a:ext cx="5218548" cy="5386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363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2B7E550C-57C8-4DB3-9FBC-628068D47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33180"/>
              </p:ext>
            </p:extLst>
          </p:nvPr>
        </p:nvGraphicFramePr>
        <p:xfrm>
          <a:off x="4713668" y="1532586"/>
          <a:ext cx="7240697" cy="453068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616053">
                  <a:extLst>
                    <a:ext uri="{9D8B030D-6E8A-4147-A177-3AD203B41FA5}">
                      <a16:colId xmlns:a16="http://schemas.microsoft.com/office/drawing/2014/main" val="3989291873"/>
                    </a:ext>
                  </a:extLst>
                </a:gridCol>
                <a:gridCol w="1624644">
                  <a:extLst>
                    <a:ext uri="{9D8B030D-6E8A-4147-A177-3AD203B41FA5}">
                      <a16:colId xmlns:a16="http://schemas.microsoft.com/office/drawing/2014/main" val="2636187389"/>
                    </a:ext>
                  </a:extLst>
                </a:gridCol>
              </a:tblGrid>
              <a:tr h="383248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 dirty="0">
                          <a:effectLst/>
                        </a:rPr>
                        <a:t>إيرادات غير مقيدة ( 1)</a:t>
                      </a:r>
                      <a:endParaRPr lang="ar-SA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 المبلغ </a:t>
                      </a:r>
                      <a:endParaRPr lang="ar-SA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7620458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الاشتراكات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       2,200.00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7674724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مبيعات السلع والخدمات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                  -  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6825076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أرباح استثمارات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1,412,984.84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3423978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أرباح بيع أصول ثابتة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                  -  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4986685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رسوم الرعاية النهارية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2,218,232.95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8778687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رسوم البرنامج الموازي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                  -  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1237791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رسوم البرنامج الصيفي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>
                          <a:effectLst/>
                        </a:rPr>
                        <a:t>                              -   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2627902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ايرادات تشخيص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u="none" strike="noStrike">
                          <a:effectLst/>
                        </a:rPr>
                        <a:t>             91,117.37 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3635348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ايرادات جلسات استشارية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u="none" strike="noStrike">
                          <a:effectLst/>
                        </a:rPr>
                        <a:t>                         -   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7912355"/>
                  </a:ext>
                </a:extLst>
              </a:tr>
              <a:tr h="33944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800" u="none" strike="noStrike">
                          <a:effectLst/>
                        </a:rPr>
                        <a:t>ايرادات دعم التوطين </a:t>
                      </a:r>
                      <a:endParaRPr lang="ar-S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u="none" strike="noStrike" dirty="0">
                          <a:effectLst/>
                        </a:rPr>
                        <a:t>           247,582.50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5695212"/>
                  </a:ext>
                </a:extLst>
              </a:tr>
            </a:tbl>
          </a:graphicData>
        </a:graphic>
      </p:graphicFrame>
      <p:graphicFrame>
        <p:nvGraphicFramePr>
          <p:cNvPr id="9" name="مخطط 8">
            <a:extLst>
              <a:ext uri="{FF2B5EF4-FFF2-40B4-BE49-F238E27FC236}">
                <a16:creationId xmlns:a16="http://schemas.microsoft.com/office/drawing/2014/main" id="{153A9BCA-C6D8-492D-81A4-681D7E8F59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845037"/>
              </p:ext>
            </p:extLst>
          </p:nvPr>
        </p:nvGraphicFramePr>
        <p:xfrm>
          <a:off x="-461550" y="1249251"/>
          <a:ext cx="5516563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3794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0F7F8D4-6215-4B60-8F84-E896A8113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632419"/>
              </p:ext>
            </p:extLst>
          </p:nvPr>
        </p:nvGraphicFramePr>
        <p:xfrm>
          <a:off x="4489984" y="2361696"/>
          <a:ext cx="7464381" cy="375630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287358">
                  <a:extLst>
                    <a:ext uri="{9D8B030D-6E8A-4147-A177-3AD203B41FA5}">
                      <a16:colId xmlns:a16="http://schemas.microsoft.com/office/drawing/2014/main" val="3408675613"/>
                    </a:ext>
                  </a:extLst>
                </a:gridCol>
                <a:gridCol w="2050451">
                  <a:extLst>
                    <a:ext uri="{9D8B030D-6E8A-4147-A177-3AD203B41FA5}">
                      <a16:colId xmlns:a16="http://schemas.microsoft.com/office/drawing/2014/main" val="1083105988"/>
                    </a:ext>
                  </a:extLst>
                </a:gridCol>
                <a:gridCol w="1377209">
                  <a:extLst>
                    <a:ext uri="{9D8B030D-6E8A-4147-A177-3AD203B41FA5}">
                      <a16:colId xmlns:a16="http://schemas.microsoft.com/office/drawing/2014/main" val="446546207"/>
                    </a:ext>
                  </a:extLst>
                </a:gridCol>
                <a:gridCol w="749363">
                  <a:extLst>
                    <a:ext uri="{9D8B030D-6E8A-4147-A177-3AD203B41FA5}">
                      <a16:colId xmlns:a16="http://schemas.microsoft.com/office/drawing/2014/main" val="3199696831"/>
                    </a:ext>
                  </a:extLst>
                </a:gridCol>
              </a:tblGrid>
              <a:tr h="660732">
                <a:tc gridSpan="4">
                  <a:txBody>
                    <a:bodyPr/>
                    <a:lstStyle/>
                    <a:p>
                      <a:pPr algn="ctr" rtl="1" fontAlgn="ctr"/>
                      <a:r>
                        <a:rPr lang="ar-SA" sz="2000" u="none" strike="noStrike" dirty="0">
                          <a:effectLst/>
                        </a:rPr>
                        <a:t>بيان مصروفات</a:t>
                      </a:r>
                      <a:endParaRPr lang="ar-S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14" marR="9514" marT="951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93853"/>
                  </a:ext>
                </a:extLst>
              </a:tr>
              <a:tr h="534527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المصروفات </a:t>
                      </a:r>
                      <a:endParaRPr lang="ar-SA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 الربع الثاني 2025 </a:t>
                      </a:r>
                      <a:endParaRPr lang="ar-SA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 الربع الثالث 2025 </a:t>
                      </a:r>
                      <a:endParaRPr lang="ar-SA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نسبة التغير</a:t>
                      </a:r>
                      <a:endParaRPr lang="ar-SA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extLst>
                  <a:ext uri="{0D108BD9-81ED-4DB2-BD59-A6C34878D82A}">
                    <a16:rowId xmlns:a16="http://schemas.microsoft.com/office/drawing/2014/main" val="3728372399"/>
                  </a:ext>
                </a:extLst>
              </a:tr>
              <a:tr h="534527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 إجمالي المصروفات العمومية والإدارية  </a:t>
                      </a:r>
                      <a:endParaRPr lang="ar-S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   1,026,731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         897,675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>
                          <a:effectLst/>
                        </a:rPr>
                        <a:t>13%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extLst>
                  <a:ext uri="{0D108BD9-81ED-4DB2-BD59-A6C34878D82A}">
                    <a16:rowId xmlns:a16="http://schemas.microsoft.com/office/drawing/2014/main" val="537901954"/>
                  </a:ext>
                </a:extLst>
              </a:tr>
              <a:tr h="534527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إجمالي  مصروفات المساعدات / البرامج والأنشطة</a:t>
                      </a:r>
                      <a:endParaRPr lang="ar-S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10,587,003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     7,372,012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>
                          <a:effectLst/>
                        </a:rPr>
                        <a:t>30%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extLst>
                  <a:ext uri="{0D108BD9-81ED-4DB2-BD59-A6C34878D82A}">
                    <a16:rowId xmlns:a16="http://schemas.microsoft.com/office/drawing/2014/main" val="903115800"/>
                  </a:ext>
                </a:extLst>
              </a:tr>
              <a:tr h="534527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إجمالي مصاريف الاستثمار</a:t>
                      </a:r>
                      <a:endParaRPr lang="ar-S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>
                          <a:effectLst/>
                        </a:rPr>
                        <a:t>                         -  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                     -  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extLst>
                  <a:ext uri="{0D108BD9-81ED-4DB2-BD59-A6C34878D82A}">
                    <a16:rowId xmlns:a16="http://schemas.microsoft.com/office/drawing/2014/main" val="2694806555"/>
                  </a:ext>
                </a:extLst>
              </a:tr>
              <a:tr h="53452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u="none" strike="noStrike">
                          <a:effectLst/>
                        </a:rPr>
                        <a:t>إجمــــالي المصروفات </a:t>
                      </a:r>
                      <a:endParaRPr lang="ar-SA" sz="2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11,613,734</a:t>
                      </a:r>
                      <a:endParaRPr lang="en-US" sz="2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8,269,687</a:t>
                      </a:r>
                      <a:endParaRPr lang="en-US" sz="2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29%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4" marR="9514" marT="9514" marB="0" anchor="ctr"/>
                </a:tc>
                <a:extLst>
                  <a:ext uri="{0D108BD9-81ED-4DB2-BD59-A6C34878D82A}">
                    <a16:rowId xmlns:a16="http://schemas.microsoft.com/office/drawing/2014/main" val="2700888833"/>
                  </a:ext>
                </a:extLst>
              </a:tr>
            </a:tbl>
          </a:graphicData>
        </a:graphic>
      </p:graphicFrame>
      <p:graphicFrame>
        <p:nvGraphicFramePr>
          <p:cNvPr id="6" name="مخطط 5">
            <a:extLst>
              <a:ext uri="{FF2B5EF4-FFF2-40B4-BE49-F238E27FC236}">
                <a16:creationId xmlns:a16="http://schemas.microsoft.com/office/drawing/2014/main" id="{C0B1B9E8-B46F-4854-B47F-1AEAE4504C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017980"/>
              </p:ext>
            </p:extLst>
          </p:nvPr>
        </p:nvGraphicFramePr>
        <p:xfrm>
          <a:off x="-208208" y="2550838"/>
          <a:ext cx="4572000" cy="3378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759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507EA023-BCFA-442B-A4C5-ECE26F559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557555"/>
              </p:ext>
            </p:extLst>
          </p:nvPr>
        </p:nvGraphicFramePr>
        <p:xfrm>
          <a:off x="1954057" y="1284800"/>
          <a:ext cx="8283886" cy="214420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751638">
                  <a:extLst>
                    <a:ext uri="{9D8B030D-6E8A-4147-A177-3AD203B41FA5}">
                      <a16:colId xmlns:a16="http://schemas.microsoft.com/office/drawing/2014/main" val="852922683"/>
                    </a:ext>
                  </a:extLst>
                </a:gridCol>
                <a:gridCol w="2532248">
                  <a:extLst>
                    <a:ext uri="{9D8B030D-6E8A-4147-A177-3AD203B41FA5}">
                      <a16:colId xmlns:a16="http://schemas.microsoft.com/office/drawing/2014/main" val="1950097897"/>
                    </a:ext>
                  </a:extLst>
                </a:gridCol>
              </a:tblGrid>
              <a:tr h="250066"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u="none" strike="noStrike" dirty="0">
                          <a:effectLst/>
                        </a:rPr>
                        <a:t>الملخص المالي </a:t>
                      </a:r>
                      <a:endParaRPr lang="ar-S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698385"/>
                  </a:ext>
                </a:extLst>
              </a:tr>
              <a:tr h="666842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>
                          <a:effectLst/>
                        </a:rPr>
                        <a:t>إجمــــالي الايرادات والتبرعات </a:t>
                      </a:r>
                      <a:endParaRPr lang="ar-SA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          4,492,400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1596164"/>
                  </a:ext>
                </a:extLst>
              </a:tr>
              <a:tr h="848708"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2000" u="none" strike="noStrike" dirty="0">
                          <a:effectLst/>
                        </a:rPr>
                        <a:t>إجمــــالي المصروفات</a:t>
                      </a:r>
                      <a:endParaRPr lang="ar-SA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                       8,269,687 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4728247"/>
                  </a:ext>
                </a:extLst>
              </a:tr>
              <a:tr h="26522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u="none" strike="noStrike">
                          <a:effectLst/>
                        </a:rPr>
                        <a:t>صافي الأصول - عجز</a:t>
                      </a:r>
                      <a:endParaRPr lang="ar-SA" sz="2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u="none" strike="noStrike" dirty="0">
                          <a:effectLst/>
                        </a:rPr>
                        <a:t>               (3,777,286)</a:t>
                      </a:r>
                      <a:endParaRPr lang="en-US" sz="2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3042303"/>
                  </a:ext>
                </a:extLst>
              </a:tr>
            </a:tbl>
          </a:graphicData>
        </a:graphic>
      </p:graphicFrame>
      <p:graphicFrame>
        <p:nvGraphicFramePr>
          <p:cNvPr id="7" name="Chart 3">
            <a:extLst>
              <a:ext uri="{FF2B5EF4-FFF2-40B4-BE49-F238E27FC236}">
                <a16:creationId xmlns:a16="http://schemas.microsoft.com/office/drawing/2014/main" id="{80BED443-7643-FC4F-A25C-80C9585943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8468914"/>
              </p:ext>
            </p:extLst>
          </p:nvPr>
        </p:nvGraphicFramePr>
        <p:xfrm>
          <a:off x="1344685" y="3318990"/>
          <a:ext cx="8369289" cy="3281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9435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sp>
        <p:nvSpPr>
          <p:cNvPr id="5" name="مربع نص 2">
            <a:extLst>
              <a:ext uri="{FF2B5EF4-FFF2-40B4-BE49-F238E27FC236}">
                <a16:creationId xmlns:a16="http://schemas.microsoft.com/office/drawing/2014/main" id="{1251CE54-C210-4C30-B409-88426EE4937B}"/>
              </a:ext>
            </a:extLst>
          </p:cNvPr>
          <p:cNvSpPr txBox="1"/>
          <p:nvPr/>
        </p:nvSpPr>
        <p:spPr>
          <a:xfrm>
            <a:off x="196090" y="1338662"/>
            <a:ext cx="11799819" cy="5315218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800" b="1" dirty="0">
                <a:cs typeface="+mj-cs"/>
              </a:rPr>
              <a:t>ملخص الأداء المالي للربع الثالث 2025</a:t>
            </a:r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شهد الربع الثالث أداءً ماليًا متحفظًا نتيجة لتأثر الجمعية بدورية تحصيل الإيرادات في نهاية كل فصل دراسي. أبرز نتائج التحليل المالي:</a:t>
            </a:r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	•	</a:t>
            </a:r>
            <a:r>
              <a:rPr lang="ar-SA" sz="1600" b="1" dirty="0"/>
              <a:t>صافي الأداء المالي: </a:t>
            </a:r>
            <a:r>
              <a:rPr lang="ar-SA" sz="1600" dirty="0"/>
              <a:t>تحقيق عجز قدره 3 مليون ريال نتيجة لانخفاض المنح الحكومية خلال الربع.</a:t>
            </a:r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	•	</a:t>
            </a:r>
            <a:r>
              <a:rPr lang="ar-SA" sz="1600" b="1" dirty="0"/>
              <a:t>الإيرادات: </a:t>
            </a:r>
            <a:r>
              <a:rPr lang="ar-SA" sz="1600" dirty="0"/>
              <a:t>بلغ إجمالي الإيرادات 4.49 مليون ريال، بانخفاض ملحوظ عن الربع السابق الذي شهد تحصيل المنح و ايرادات .</a:t>
            </a:r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	•	</a:t>
            </a:r>
            <a:r>
              <a:rPr lang="ar-SA" sz="1600" b="1" dirty="0"/>
              <a:t>المصروفات: </a:t>
            </a:r>
            <a:r>
              <a:rPr lang="ar-SA" sz="1600" dirty="0"/>
              <a:t>بلغت المصروفات الإجمالية 8.26 مليون ريال، بانخفاض بنسبة تقارب 28٪ عن الربع الثاني، مما يعكس تحسناً في كفاءة الإنفاق.</a:t>
            </a:r>
          </a:p>
          <a:p>
            <a:pPr algn="r" rtl="1"/>
            <a:endParaRPr lang="ar-SA" sz="1600" dirty="0"/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	•	</a:t>
            </a:r>
            <a:r>
              <a:rPr lang="ar-SA" sz="1600" b="1" dirty="0"/>
              <a:t>كفاءة الإنفاق: </a:t>
            </a:r>
            <a:r>
              <a:rPr lang="ar-SA" sz="1600" dirty="0"/>
              <a:t>تم توجيه ما نسبته 89٪ من المصروفات إلى البرامج والمساعدات الأساسية، وهو مؤشر إيجابي على التزام الجمعية بأهدافها التنموية.</a:t>
            </a:r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	•	</a:t>
            </a:r>
            <a:r>
              <a:rPr lang="ar-SA" sz="1600" b="1" dirty="0"/>
              <a:t>الأداء مقابل التقديري: </a:t>
            </a:r>
            <a:r>
              <a:rPr lang="ar-SA" sz="1600" dirty="0"/>
              <a:t>جاءت المصروفات الإدارية أقل من التقديرات بنسبة 27٪ مما يعكس ضبطًا جيدًا للنفقات التشغيلية.</a:t>
            </a:r>
          </a:p>
          <a:p>
            <a:pPr algn="r" rtl="1"/>
            <a:endParaRPr lang="ar-SA" sz="1600" dirty="0"/>
          </a:p>
          <a:p>
            <a:pPr algn="r" rtl="1"/>
            <a:r>
              <a:rPr lang="ar-SA" sz="1600" dirty="0"/>
              <a:t>	•	</a:t>
            </a:r>
            <a:r>
              <a:rPr lang="ar-SA" sz="1600" b="1" dirty="0"/>
              <a:t>الملاحظة الموسمية: </a:t>
            </a:r>
            <a:r>
              <a:rPr lang="ar-SA" sz="1600" dirty="0"/>
              <a:t>انخفاض الإيرادات في هذا الربع يعود إلى طبيعة التحصيل الموسمية في نهاية كل فصل دراسي.</a:t>
            </a:r>
          </a:p>
          <a:p>
            <a:pPr algn="r" rtl="1"/>
            <a:endParaRPr lang="ar-SA" sz="1600" dirty="0"/>
          </a:p>
          <a:p>
            <a:pPr algn="r" rtl="1"/>
            <a:endParaRPr lang="ar-SA" sz="1600" b="1" dirty="0"/>
          </a:p>
          <a:p>
            <a:pPr algn="r" rtl="1"/>
            <a:r>
              <a:rPr lang="ar-SA" sz="1600" b="1" dirty="0"/>
              <a:t>الخلاصة:</a:t>
            </a:r>
          </a:p>
          <a:p>
            <a:pPr algn="r" rtl="1"/>
            <a:r>
              <a:rPr lang="ar-SA" sz="1600" b="1" dirty="0"/>
              <a:t>أداء مالي متزن رغم انخفاض الإيرادات الموسمية، يعكس كفاءة تشغيلية عالية وقدرة الجمعية على ضبط المصروفات والمحافظة على الاستدامة المالية على المدى المتوسط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934017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641966A0-65C1-45F8-A37F-94F4C458A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8377" y="1416676"/>
            <a:ext cx="5533623" cy="505496"/>
          </a:xfrm>
        </p:spPr>
        <p:txBody>
          <a:bodyPr>
            <a:normAutofit/>
          </a:bodyPr>
          <a:lstStyle/>
          <a:p>
            <a:r>
              <a:rPr lang="ar-SA" sz="2800" dirty="0"/>
              <a:t>قياس الأداء المالي الفعلي مقارنة بالتقديري:</a:t>
            </a:r>
            <a:endParaRPr lang="en-US" sz="2800" dirty="0"/>
          </a:p>
        </p:txBody>
      </p:sp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A2BB74BF-8569-4BFC-BF09-690211B68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679050"/>
              </p:ext>
            </p:extLst>
          </p:nvPr>
        </p:nvGraphicFramePr>
        <p:xfrm>
          <a:off x="1101051" y="2089597"/>
          <a:ext cx="10853314" cy="1766197"/>
        </p:xfrm>
        <a:graphic>
          <a:graphicData uri="http://schemas.openxmlformats.org/drawingml/2006/table">
            <a:tbl>
              <a:tblPr rtl="1"/>
              <a:tblGrid>
                <a:gridCol w="1003775">
                  <a:extLst>
                    <a:ext uri="{9D8B030D-6E8A-4147-A177-3AD203B41FA5}">
                      <a16:colId xmlns:a16="http://schemas.microsoft.com/office/drawing/2014/main" val="1023798185"/>
                    </a:ext>
                  </a:extLst>
                </a:gridCol>
                <a:gridCol w="1913446">
                  <a:extLst>
                    <a:ext uri="{9D8B030D-6E8A-4147-A177-3AD203B41FA5}">
                      <a16:colId xmlns:a16="http://schemas.microsoft.com/office/drawing/2014/main" val="2361004274"/>
                    </a:ext>
                  </a:extLst>
                </a:gridCol>
                <a:gridCol w="2023233">
                  <a:extLst>
                    <a:ext uri="{9D8B030D-6E8A-4147-A177-3AD203B41FA5}">
                      <a16:colId xmlns:a16="http://schemas.microsoft.com/office/drawing/2014/main" val="3553826948"/>
                    </a:ext>
                  </a:extLst>
                </a:gridCol>
                <a:gridCol w="2023233">
                  <a:extLst>
                    <a:ext uri="{9D8B030D-6E8A-4147-A177-3AD203B41FA5}">
                      <a16:colId xmlns:a16="http://schemas.microsoft.com/office/drawing/2014/main" val="3691055301"/>
                    </a:ext>
                  </a:extLst>
                </a:gridCol>
                <a:gridCol w="2023233">
                  <a:extLst>
                    <a:ext uri="{9D8B030D-6E8A-4147-A177-3AD203B41FA5}">
                      <a16:colId xmlns:a16="http://schemas.microsoft.com/office/drawing/2014/main" val="209500948"/>
                    </a:ext>
                  </a:extLst>
                </a:gridCol>
                <a:gridCol w="1866394">
                  <a:extLst>
                    <a:ext uri="{9D8B030D-6E8A-4147-A177-3AD203B41FA5}">
                      <a16:colId xmlns:a16="http://schemas.microsoft.com/office/drawing/2014/main" val="3221295463"/>
                    </a:ext>
                  </a:extLst>
                </a:gridCol>
              </a:tblGrid>
              <a:tr h="169575">
                <a:tc gridSpan="6"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قياس الأداء المالي - المصروفات العمومية و الإدارية - مقارنة الفعلي بالتقديري 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457976"/>
                  </a:ext>
                </a:extLst>
              </a:tr>
              <a:tr h="240409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الأول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 dirty="0">
                          <a:effectLst/>
                          <a:latin typeface="Arial" panose="020B0604020202020204" pitchFamily="34" charset="0"/>
                        </a:rPr>
                        <a:t>الربع الثاني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الثالث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الرابع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اجمالي العام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2606237"/>
                  </a:ext>
                </a:extLst>
              </a:tr>
              <a:tr h="24040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التقديري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1,231,350.00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1,231,350.00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1,231,350.00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1,231,350.00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4,925,400.00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903732"/>
                  </a:ext>
                </a:extLst>
              </a:tr>
              <a:tr h="24040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الفعلي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 928,284.00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1,026,731.00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   897,675.00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2,852,690.00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990267"/>
                  </a:ext>
                </a:extLst>
              </a:tr>
              <a:tr h="240409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الانحراف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303,066.00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  204,619.00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  333,675.00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1,231,350.00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409298"/>
                  </a:ext>
                </a:extLst>
              </a:tr>
              <a:tr h="341267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نسبة الانحراف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24.6%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27.1%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215931"/>
                  </a:ext>
                </a:extLst>
              </a:tr>
              <a:tr h="240409">
                <a:tc>
                  <a:txBody>
                    <a:bodyPr/>
                    <a:lstStyle/>
                    <a:p>
                      <a:pPr algn="r" rtl="0" fontAlgn="b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208760"/>
                  </a:ext>
                </a:extLst>
              </a:tr>
            </a:tbl>
          </a:graphicData>
        </a:graphic>
      </p:graphicFrame>
      <p:graphicFrame>
        <p:nvGraphicFramePr>
          <p:cNvPr id="8" name="مخطط 7">
            <a:extLst>
              <a:ext uri="{FF2B5EF4-FFF2-40B4-BE49-F238E27FC236}">
                <a16:creationId xmlns:a16="http://schemas.microsoft.com/office/drawing/2014/main" id="{6E20DE77-902C-4A2B-AE23-B172EFB114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0268962"/>
              </p:ext>
            </p:extLst>
          </p:nvPr>
        </p:nvGraphicFramePr>
        <p:xfrm>
          <a:off x="1034357" y="4015351"/>
          <a:ext cx="1012328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744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641966A0-65C1-45F8-A37F-94F4C458A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8377" y="1416676"/>
            <a:ext cx="5533623" cy="505496"/>
          </a:xfrm>
        </p:spPr>
        <p:txBody>
          <a:bodyPr>
            <a:normAutofit/>
          </a:bodyPr>
          <a:lstStyle/>
          <a:p>
            <a:r>
              <a:rPr lang="ar-SA" sz="2800" dirty="0"/>
              <a:t>قياس الأداء المالي الفعلي مقارنة بالتقديري:</a:t>
            </a:r>
            <a:endParaRPr lang="en-US" sz="2800" dirty="0"/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4B7244B-3D0E-4C9F-9EBC-0BC2A680E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650874"/>
              </p:ext>
            </p:extLst>
          </p:nvPr>
        </p:nvGraphicFramePr>
        <p:xfrm>
          <a:off x="618185" y="2079938"/>
          <a:ext cx="11213922" cy="1491705"/>
        </p:xfrm>
        <a:graphic>
          <a:graphicData uri="http://schemas.openxmlformats.org/drawingml/2006/table">
            <a:tbl>
              <a:tblPr rtl="1"/>
              <a:tblGrid>
                <a:gridCol w="1037127">
                  <a:extLst>
                    <a:ext uri="{9D8B030D-6E8A-4147-A177-3AD203B41FA5}">
                      <a16:colId xmlns:a16="http://schemas.microsoft.com/office/drawing/2014/main" val="3652590653"/>
                    </a:ext>
                  </a:extLst>
                </a:gridCol>
                <a:gridCol w="1977021">
                  <a:extLst>
                    <a:ext uri="{9D8B030D-6E8A-4147-A177-3AD203B41FA5}">
                      <a16:colId xmlns:a16="http://schemas.microsoft.com/office/drawing/2014/main" val="798166871"/>
                    </a:ext>
                  </a:extLst>
                </a:gridCol>
                <a:gridCol w="2090456">
                  <a:extLst>
                    <a:ext uri="{9D8B030D-6E8A-4147-A177-3AD203B41FA5}">
                      <a16:colId xmlns:a16="http://schemas.microsoft.com/office/drawing/2014/main" val="2266674829"/>
                    </a:ext>
                  </a:extLst>
                </a:gridCol>
                <a:gridCol w="2090456">
                  <a:extLst>
                    <a:ext uri="{9D8B030D-6E8A-4147-A177-3AD203B41FA5}">
                      <a16:colId xmlns:a16="http://schemas.microsoft.com/office/drawing/2014/main" val="2939052508"/>
                    </a:ext>
                  </a:extLst>
                </a:gridCol>
                <a:gridCol w="2090456">
                  <a:extLst>
                    <a:ext uri="{9D8B030D-6E8A-4147-A177-3AD203B41FA5}">
                      <a16:colId xmlns:a16="http://schemas.microsoft.com/office/drawing/2014/main" val="458118808"/>
                    </a:ext>
                  </a:extLst>
                </a:gridCol>
                <a:gridCol w="1928406">
                  <a:extLst>
                    <a:ext uri="{9D8B030D-6E8A-4147-A177-3AD203B41FA5}">
                      <a16:colId xmlns:a16="http://schemas.microsoft.com/office/drawing/2014/main" val="3184742932"/>
                    </a:ext>
                  </a:extLst>
                </a:gridCol>
              </a:tblGrid>
              <a:tr h="194356">
                <a:tc gridSpan="6"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قياس الأداء المالي - المصروفات البرامج والانشطة - مقارنة الفعلي بالتقديري 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404356"/>
                  </a:ext>
                </a:extLst>
              </a:tr>
              <a:tr h="19435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الأول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الثاني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الثالث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الرابع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اجمالي العام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140122"/>
                  </a:ext>
                </a:extLst>
              </a:tr>
              <a:tr h="194356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التقديري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10,988,850.00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10,988,850.00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10,988,850.00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10,988,850.00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43,955,400.00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804222"/>
                  </a:ext>
                </a:extLst>
              </a:tr>
              <a:tr h="194356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الفعلي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9,707,512.00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10,587,003.00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7,372,012.00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27,666,527.00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688943"/>
                  </a:ext>
                </a:extLst>
              </a:tr>
              <a:tr h="194356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الانحراف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1,281,338.00   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   401,847.00   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     3,616,838.00   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10,988,850.00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2526432"/>
                  </a:ext>
                </a:extLst>
              </a:tr>
              <a:tr h="377280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نسبة الانحراف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11.7%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32.9%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840890"/>
                  </a:ext>
                </a:extLst>
              </a:tr>
            </a:tbl>
          </a:graphicData>
        </a:graphic>
      </p:graphicFrame>
      <p:graphicFrame>
        <p:nvGraphicFramePr>
          <p:cNvPr id="9" name="مخطط 8">
            <a:extLst>
              <a:ext uri="{FF2B5EF4-FFF2-40B4-BE49-F238E27FC236}">
                <a16:creationId xmlns:a16="http://schemas.microsoft.com/office/drawing/2014/main" id="{85E1E199-C2BF-48FF-B725-3C44D62C86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495581"/>
              </p:ext>
            </p:extLst>
          </p:nvPr>
        </p:nvGraphicFramePr>
        <p:xfrm>
          <a:off x="991571" y="3896392"/>
          <a:ext cx="10676688" cy="275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484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6AB2D3D-4F0A-46C7-AFB3-79CA6A57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281" y="204120"/>
            <a:ext cx="1811084" cy="1045131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641966A0-65C1-45F8-A37F-94F4C458A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8377" y="1416676"/>
            <a:ext cx="5533623" cy="505496"/>
          </a:xfrm>
        </p:spPr>
        <p:txBody>
          <a:bodyPr>
            <a:normAutofit/>
          </a:bodyPr>
          <a:lstStyle/>
          <a:p>
            <a:r>
              <a:rPr lang="ar-SA" sz="2800" dirty="0"/>
              <a:t>قياس الأداء المالي الفعلي مقارنة بالتقديري:</a:t>
            </a:r>
            <a:endParaRPr lang="en-US" sz="2800" dirty="0"/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A14FD833-3492-4475-8173-08426ACFA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21981"/>
              </p:ext>
            </p:extLst>
          </p:nvPr>
        </p:nvGraphicFramePr>
        <p:xfrm>
          <a:off x="991570" y="1938271"/>
          <a:ext cx="10853416" cy="1473845"/>
        </p:xfrm>
        <a:graphic>
          <a:graphicData uri="http://schemas.openxmlformats.org/drawingml/2006/table">
            <a:tbl>
              <a:tblPr rtl="1"/>
              <a:tblGrid>
                <a:gridCol w="1003785">
                  <a:extLst>
                    <a:ext uri="{9D8B030D-6E8A-4147-A177-3AD203B41FA5}">
                      <a16:colId xmlns:a16="http://schemas.microsoft.com/office/drawing/2014/main" val="1200371617"/>
                    </a:ext>
                  </a:extLst>
                </a:gridCol>
                <a:gridCol w="1913464">
                  <a:extLst>
                    <a:ext uri="{9D8B030D-6E8A-4147-A177-3AD203B41FA5}">
                      <a16:colId xmlns:a16="http://schemas.microsoft.com/office/drawing/2014/main" val="1383302450"/>
                    </a:ext>
                  </a:extLst>
                </a:gridCol>
                <a:gridCol w="2023252">
                  <a:extLst>
                    <a:ext uri="{9D8B030D-6E8A-4147-A177-3AD203B41FA5}">
                      <a16:colId xmlns:a16="http://schemas.microsoft.com/office/drawing/2014/main" val="2673193240"/>
                    </a:ext>
                  </a:extLst>
                </a:gridCol>
                <a:gridCol w="2023252">
                  <a:extLst>
                    <a:ext uri="{9D8B030D-6E8A-4147-A177-3AD203B41FA5}">
                      <a16:colId xmlns:a16="http://schemas.microsoft.com/office/drawing/2014/main" val="1715831762"/>
                    </a:ext>
                  </a:extLst>
                </a:gridCol>
                <a:gridCol w="2023252">
                  <a:extLst>
                    <a:ext uri="{9D8B030D-6E8A-4147-A177-3AD203B41FA5}">
                      <a16:colId xmlns:a16="http://schemas.microsoft.com/office/drawing/2014/main" val="2176386883"/>
                    </a:ext>
                  </a:extLst>
                </a:gridCol>
                <a:gridCol w="1866411">
                  <a:extLst>
                    <a:ext uri="{9D8B030D-6E8A-4147-A177-3AD203B41FA5}">
                      <a16:colId xmlns:a16="http://schemas.microsoft.com/office/drawing/2014/main" val="2432128804"/>
                    </a:ext>
                  </a:extLst>
                </a:gridCol>
              </a:tblGrid>
              <a:tr h="185156">
                <a:tc gridSpan="6"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قياس الأداء المالي -الايرادات - مقارنة الفعلي بالتقديري 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03683"/>
                  </a:ext>
                </a:extLst>
              </a:tr>
              <a:tr h="18515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الأول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الثاني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الثالث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الربع الرابع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اجمالي العام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323287"/>
                  </a:ext>
                </a:extLst>
              </a:tr>
              <a:tr h="185156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التقديري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12,220,200.00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12,220,200.00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12,220,200.00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12,220,200.00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48,880,800.00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089030"/>
                  </a:ext>
                </a:extLst>
              </a:tr>
              <a:tr h="185156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الفعلي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7,004,478.00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22,786,200.00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    4,492,400.57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    34,283,078.57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989772"/>
                  </a:ext>
                </a:extLst>
              </a:tr>
              <a:tr h="185156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الانحراف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  5,215,722.00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  10,566,000.00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    7,727,799.43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   12,220,200.00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43816"/>
                  </a:ext>
                </a:extLst>
              </a:tr>
              <a:tr h="359420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400" b="1" i="0" u="none" strike="noStrike">
                          <a:effectLst/>
                          <a:latin typeface="Arial" panose="020B0604020202020204" pitchFamily="34" charset="0"/>
                        </a:rPr>
                        <a:t>نسبة الانحراف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-42.7%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86.5%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-63.2%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136045"/>
                  </a:ext>
                </a:extLst>
              </a:tr>
            </a:tbl>
          </a:graphicData>
        </a:graphic>
      </p:graphicFrame>
      <p:graphicFrame>
        <p:nvGraphicFramePr>
          <p:cNvPr id="8" name="مخطط 7">
            <a:extLst>
              <a:ext uri="{FF2B5EF4-FFF2-40B4-BE49-F238E27FC236}">
                <a16:creationId xmlns:a16="http://schemas.microsoft.com/office/drawing/2014/main" id="{9222E228-F2A1-4908-AC7E-9D8FE3B5BA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710723"/>
              </p:ext>
            </p:extLst>
          </p:nvPr>
        </p:nvGraphicFramePr>
        <p:xfrm>
          <a:off x="518206" y="3896392"/>
          <a:ext cx="11155587" cy="275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16930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646</Words>
  <Application>Microsoft Office PowerPoint</Application>
  <PresentationFormat>شاشة عريضة</PresentationFormat>
  <Paragraphs>200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نسق Office</vt:lpstr>
      <vt:lpstr>تقرير الأداء المالي للربع الثالث 2025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قياس الأداء المالي الفعلي مقارنة بالتقديري:</vt:lpstr>
      <vt:lpstr>قياس الأداء المالي الفعلي مقارنة بالتقديري:</vt:lpstr>
      <vt:lpstr>قياس الأداء المالي الفعلي مقارنة بالتقديري: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تقرير الأداء المالي للربع الثالث 2025</dc:title>
  <dc:creator>HP</dc:creator>
  <cp:lastModifiedBy>HP</cp:lastModifiedBy>
  <cp:revision>3</cp:revision>
  <dcterms:created xsi:type="dcterms:W3CDTF">2025-11-03T05:42:16Z</dcterms:created>
  <dcterms:modified xsi:type="dcterms:W3CDTF">2025-11-03T05:56:41Z</dcterms:modified>
</cp:coreProperties>
</file>